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61" r:id="rId3"/>
    <p:sldId id="262" r:id="rId4"/>
    <p:sldId id="302" r:id="rId5"/>
    <p:sldId id="304" r:id="rId6"/>
    <p:sldId id="266" r:id="rId7"/>
    <p:sldId id="305" r:id="rId8"/>
    <p:sldId id="306" r:id="rId9"/>
    <p:sldId id="307" r:id="rId10"/>
    <p:sldId id="301" r:id="rId11"/>
    <p:sldId id="308" r:id="rId12"/>
    <p:sldId id="315" r:id="rId13"/>
    <p:sldId id="316" r:id="rId14"/>
    <p:sldId id="309" r:id="rId15"/>
    <p:sldId id="310" r:id="rId16"/>
    <p:sldId id="311" r:id="rId17"/>
    <p:sldId id="312" r:id="rId18"/>
    <p:sldId id="313" r:id="rId19"/>
    <p:sldId id="314" r:id="rId20"/>
    <p:sldId id="317" r:id="rId21"/>
    <p:sldId id="318" r:id="rId22"/>
    <p:sldId id="319" r:id="rId23"/>
    <p:sldId id="320" r:id="rId24"/>
    <p:sldId id="321" r:id="rId25"/>
    <p:sldId id="322" r:id="rId26"/>
    <p:sldId id="325" r:id="rId27"/>
    <p:sldId id="326" r:id="rId28"/>
    <p:sldId id="323" r:id="rId29"/>
    <p:sldId id="327" r:id="rId30"/>
    <p:sldId id="328" r:id="rId31"/>
    <p:sldId id="329" r:id="rId32"/>
    <p:sldId id="324" r:id="rId33"/>
    <p:sldId id="330" r:id="rId34"/>
    <p:sldId id="331" r:id="rId35"/>
    <p:sldId id="332" r:id="rId36"/>
    <p:sldId id="333" r:id="rId37"/>
    <p:sldId id="334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483" userDrawn="1">
          <p15:clr>
            <a:srgbClr val="A4A3A4"/>
          </p15:clr>
        </p15:guide>
        <p15:guide id="3" pos="7219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474747"/>
    <a:srgbClr val="595959"/>
    <a:srgbClr val="F2F2F2"/>
    <a:srgbClr val="7F7F7F"/>
    <a:srgbClr val="FFDA67"/>
    <a:srgbClr val="40404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41" autoAdjust="0"/>
    <p:restoredTop sz="94842" autoAdjust="0"/>
  </p:normalViewPr>
  <p:slideViewPr>
    <p:cSldViewPr snapToGrid="0" showGuides="1">
      <p:cViewPr varScale="1">
        <p:scale>
          <a:sx n="63" d="100"/>
          <a:sy n="63" d="100"/>
        </p:scale>
        <p:origin x="84" y="750"/>
      </p:cViewPr>
      <p:guideLst>
        <p:guide orient="horz" pos="1026"/>
        <p:guide pos="483"/>
        <p:guide pos="7219"/>
        <p:guide orient="horz" pos="388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06579-B58C-4FB0-AA44-BD99F00DFB34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5936-DE7D-4377-BE73-0EE18ACA0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0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03F6B-652F-4DCE-9F00-6CEC67BA9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2502053"/>
            <a:ext cx="6124574" cy="1178745"/>
          </a:xfrm>
        </p:spPr>
        <p:txBody>
          <a:bodyPr anchor="ctr">
            <a:normAutofit/>
          </a:bodyPr>
          <a:lstStyle>
            <a:lvl1pPr algn="l">
              <a:defRPr lang="ko-KR" altLang="en-US" sz="24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353CA6-7233-4272-96C8-46C6509FB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4250453"/>
            <a:ext cx="5047622" cy="685800"/>
          </a:xfrm>
        </p:spPr>
        <p:txBody>
          <a:bodyPr>
            <a:normAutofit/>
          </a:bodyPr>
          <a:lstStyle>
            <a:lvl1pPr marL="0" indent="0" algn="l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804298-E19A-4C4E-867C-3D7AB885578E}"/>
              </a:ext>
            </a:extLst>
          </p:cNvPr>
          <p:cNvGrpSpPr/>
          <p:nvPr/>
        </p:nvGrpSpPr>
        <p:grpSpPr>
          <a:xfrm>
            <a:off x="7877175" y="0"/>
            <a:ext cx="3806095" cy="6858000"/>
            <a:chOff x="6052851" y="-723430"/>
            <a:chExt cx="3806095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55E0E00-7295-4F51-9A98-305CCC8774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74" t="11088" b="4694"/>
            <a:stretch/>
          </p:blipFill>
          <p:spPr>
            <a:xfrm>
              <a:off x="6210299" y="-723430"/>
              <a:ext cx="3648647" cy="68580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68D712-19C8-4F02-999E-A45D407442CA}"/>
                </a:ext>
              </a:extLst>
            </p:cNvPr>
            <p:cNvSpPr/>
            <p:nvPr/>
          </p:nvSpPr>
          <p:spPr>
            <a:xfrm>
              <a:off x="6052851" y="-723430"/>
              <a:ext cx="3806095" cy="6858000"/>
            </a:xfrm>
            <a:prstGeom prst="rect">
              <a:avLst/>
            </a:prstGeom>
            <a:solidFill>
              <a:srgbClr val="47474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03A495-59A9-4E50-94CA-FDECE57BEA21}"/>
              </a:ext>
            </a:extLst>
          </p:cNvPr>
          <p:cNvSpPr/>
          <p:nvPr/>
        </p:nvSpPr>
        <p:spPr>
          <a:xfrm>
            <a:off x="11586615" y="2982149"/>
            <a:ext cx="202835" cy="986272"/>
          </a:xfrm>
          <a:prstGeom prst="rect">
            <a:avLst/>
          </a:prstGeom>
          <a:solidFill>
            <a:srgbClr val="FFD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7A1067C-50CF-479E-B42A-6D2A3A39C49A}"/>
              </a:ext>
            </a:extLst>
          </p:cNvPr>
          <p:cNvCxnSpPr/>
          <p:nvPr/>
        </p:nvCxnSpPr>
        <p:spPr>
          <a:xfrm rot="5400000">
            <a:off x="1485900" y="2027931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C9550-4689-4608-936A-3EA2F23D1E34}"/>
              </a:ext>
            </a:extLst>
          </p:cNvPr>
          <p:cNvCxnSpPr/>
          <p:nvPr/>
        </p:nvCxnSpPr>
        <p:spPr>
          <a:xfrm>
            <a:off x="1257300" y="2253356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0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316C61-4CD9-4995-B2D2-E00A2C501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2" t="11088" r="27115" b="4694"/>
          <a:stretch/>
        </p:blipFill>
        <p:spPr>
          <a:xfrm>
            <a:off x="1552007" y="0"/>
            <a:ext cx="473709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B73A8E9-23F3-458A-9591-CF554050C289}"/>
              </a:ext>
            </a:extLst>
          </p:cNvPr>
          <p:cNvSpPr/>
          <p:nvPr/>
        </p:nvSpPr>
        <p:spPr>
          <a:xfrm>
            <a:off x="1409701" y="0"/>
            <a:ext cx="4879406" cy="6858000"/>
          </a:xfrm>
          <a:prstGeom prst="rect">
            <a:avLst/>
          </a:prstGeom>
          <a:solidFill>
            <a:srgbClr val="474747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CAE0F-C181-4032-84AF-DFB5C4C4ABB7}"/>
              </a:ext>
            </a:extLst>
          </p:cNvPr>
          <p:cNvSpPr txBox="1"/>
          <p:nvPr/>
        </p:nvSpPr>
        <p:spPr>
          <a:xfrm flipH="1" flipV="1">
            <a:off x="443605" y="2298699"/>
            <a:ext cx="664797" cy="225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spc="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CONTENTS</a:t>
            </a:r>
            <a:endParaRPr lang="ko-KR" altLang="en-US" sz="2400" spc="5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F0CFA2-804A-46B2-8FDF-A33DAF2B639E}"/>
              </a:ext>
            </a:extLst>
          </p:cNvPr>
          <p:cNvSpPr/>
          <p:nvPr/>
        </p:nvSpPr>
        <p:spPr>
          <a:xfrm>
            <a:off x="6038848" y="918793"/>
            <a:ext cx="511378" cy="159041"/>
          </a:xfrm>
          <a:prstGeom prst="rect">
            <a:avLst/>
          </a:prstGeom>
          <a:solidFill>
            <a:srgbClr val="FFD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675E5201-6618-47C2-BC99-C7112DFFC1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68990" y="1590398"/>
            <a:ext cx="4879405" cy="3666898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18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1pPr>
            <a:lvl2pPr marL="457200" indent="0">
              <a:buNone/>
              <a:defRPr lang="ko-KR" altLang="en-US" sz="1800" kern="1200" dirty="0" smtClean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+mn-cs"/>
              </a:defRPr>
            </a:lvl2pPr>
            <a:lvl3pPr marL="914400" indent="0">
              <a:buNone/>
              <a:defRPr lang="ko-KR" altLang="en-US" sz="1800" kern="1200" dirty="0" smtClean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+mn-cs"/>
              </a:defRPr>
            </a:lvl3pPr>
            <a:lvl4pPr marL="1371600" indent="0">
              <a:buNone/>
              <a:defRPr lang="ko-KR" altLang="en-US" sz="1800" kern="1200" dirty="0" smtClean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+mn-cs"/>
              </a:defRPr>
            </a:lvl4pPr>
            <a:lvl5pPr marL="1828800" indent="0">
              <a:buNone/>
              <a:defRPr lang="ko-KR" altLang="en-US" sz="1800" kern="1200" dirty="0" smtClean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658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8BE5E8-A37C-495B-BD42-B8C21185DD81}"/>
              </a:ext>
            </a:extLst>
          </p:cNvPr>
          <p:cNvSpPr/>
          <p:nvPr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4B15DC-4C97-4C0B-B5C5-420F7708ADD6}"/>
              </a:ext>
            </a:extLst>
          </p:cNvPr>
          <p:cNvSpPr/>
          <p:nvPr/>
        </p:nvSpPr>
        <p:spPr>
          <a:xfrm>
            <a:off x="1571789" y="2460609"/>
            <a:ext cx="1291771" cy="1291771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63500">
            <a:solidFill>
              <a:srgbClr val="F9F9F9"/>
            </a:solidFill>
          </a:ln>
          <a:effectLst>
            <a:outerShdw blurRad="177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0A3161-0FA1-4D86-B325-85ECF6FCAD39}"/>
              </a:ext>
            </a:extLst>
          </p:cNvPr>
          <p:cNvCxnSpPr/>
          <p:nvPr/>
        </p:nvCxnSpPr>
        <p:spPr>
          <a:xfrm>
            <a:off x="3976914" y="2545248"/>
            <a:ext cx="0" cy="17675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84B96BC-A198-450A-A58A-31EDC58B2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19" y="3504802"/>
            <a:ext cx="2880000" cy="288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613D2D-4378-4800-ABC8-AF7ABD378078}"/>
              </a:ext>
            </a:extLst>
          </p:cNvPr>
          <p:cNvSpPr/>
          <p:nvPr/>
        </p:nvSpPr>
        <p:spPr>
          <a:xfrm>
            <a:off x="257173" y="1638200"/>
            <a:ext cx="511378" cy="159041"/>
          </a:xfrm>
          <a:prstGeom prst="rect">
            <a:avLst/>
          </a:prstGeom>
          <a:solidFill>
            <a:srgbClr val="FFD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A02B1D-178B-4AF6-9B2C-61964C3D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9"/>
          <a:stretch/>
        </p:blipFill>
        <p:spPr>
          <a:xfrm>
            <a:off x="8368319" y="5143500"/>
            <a:ext cx="2880000" cy="1241302"/>
          </a:xfrm>
          <a:prstGeom prst="rect">
            <a:avLst/>
          </a:prstGeom>
        </p:spPr>
      </p:pic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C6DE3D5-B479-4D06-8E58-E591A9F5EB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4414" y="4058836"/>
            <a:ext cx="2026517" cy="338554"/>
          </a:xfrm>
        </p:spPr>
        <p:txBody>
          <a:bodyPr>
            <a:noAutofit/>
          </a:bodyPr>
          <a:lstStyle>
            <a:lvl1pPr marL="0" indent="0" algn="ctr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20" name="텍스트 개체 틀 17">
            <a:extLst>
              <a:ext uri="{FF2B5EF4-FFF2-40B4-BE49-F238E27FC236}">
                <a16:creationId xmlns:a16="http://schemas.microsoft.com/office/drawing/2014/main" id="{018433D6-7A05-4AEB-AA42-2327AD3482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0479" y="2767065"/>
            <a:ext cx="2510623" cy="1323870"/>
          </a:xfrm>
        </p:spPr>
        <p:txBody>
          <a:bodyPr anchor="ctr">
            <a:noAutofit/>
          </a:bodyPr>
          <a:lstStyle>
            <a:lvl1pPr marL="0" indent="0" algn="l">
              <a:buNone/>
              <a:defRPr lang="ko-KR" altLang="en-US" sz="2000" kern="1200" dirty="0" smtClean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1" name="텍스트 개체 틀 17">
            <a:extLst>
              <a:ext uri="{FF2B5EF4-FFF2-40B4-BE49-F238E27FC236}">
                <a16:creationId xmlns:a16="http://schemas.microsoft.com/office/drawing/2014/main" id="{EEB7AAC4-91DB-48C3-A864-8CEE26C4CC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8730" y="2768511"/>
            <a:ext cx="2026517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4000" i="1" kern="1200" dirty="0">
                <a:solidFill>
                  <a:srgbClr val="272727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6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8BE5E8-A37C-495B-BD42-B8C21185DD81}"/>
              </a:ext>
            </a:extLst>
          </p:cNvPr>
          <p:cNvSpPr/>
          <p:nvPr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4B15DC-4C97-4C0B-B5C5-420F7708ADD6}"/>
              </a:ext>
            </a:extLst>
          </p:cNvPr>
          <p:cNvSpPr/>
          <p:nvPr/>
        </p:nvSpPr>
        <p:spPr>
          <a:xfrm>
            <a:off x="1571789" y="2460609"/>
            <a:ext cx="1291771" cy="1291771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63500">
            <a:solidFill>
              <a:srgbClr val="F9F9F9"/>
            </a:solidFill>
          </a:ln>
          <a:effectLst>
            <a:outerShdw blurRad="177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0A3161-0FA1-4D86-B325-85ECF6FCAD39}"/>
              </a:ext>
            </a:extLst>
          </p:cNvPr>
          <p:cNvCxnSpPr/>
          <p:nvPr/>
        </p:nvCxnSpPr>
        <p:spPr>
          <a:xfrm>
            <a:off x="3976914" y="2545248"/>
            <a:ext cx="0" cy="17675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613D2D-4378-4800-ABC8-AF7ABD378078}"/>
              </a:ext>
            </a:extLst>
          </p:cNvPr>
          <p:cNvSpPr/>
          <p:nvPr/>
        </p:nvSpPr>
        <p:spPr>
          <a:xfrm>
            <a:off x="257173" y="1638200"/>
            <a:ext cx="511378" cy="159041"/>
          </a:xfrm>
          <a:prstGeom prst="rect">
            <a:avLst/>
          </a:prstGeom>
          <a:solidFill>
            <a:srgbClr val="FFD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C6DE3D5-B479-4D06-8E58-E591A9F5EB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4414" y="4058836"/>
            <a:ext cx="2026517" cy="338554"/>
          </a:xfrm>
        </p:spPr>
        <p:txBody>
          <a:bodyPr>
            <a:noAutofit/>
          </a:bodyPr>
          <a:lstStyle>
            <a:lvl1pPr marL="0" indent="0" algn="ctr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20" name="텍스트 개체 틀 17">
            <a:extLst>
              <a:ext uri="{FF2B5EF4-FFF2-40B4-BE49-F238E27FC236}">
                <a16:creationId xmlns:a16="http://schemas.microsoft.com/office/drawing/2014/main" id="{018433D6-7A05-4AEB-AA42-2327AD3482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0479" y="2767065"/>
            <a:ext cx="2510623" cy="1323870"/>
          </a:xfrm>
        </p:spPr>
        <p:txBody>
          <a:bodyPr anchor="ctr">
            <a:noAutofit/>
          </a:bodyPr>
          <a:lstStyle>
            <a:lvl1pPr marL="0" indent="0" algn="l">
              <a:buNone/>
              <a:defRPr lang="ko-KR" altLang="en-US" sz="2000" kern="1200" dirty="0" smtClean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1" name="텍스트 개체 틀 17">
            <a:extLst>
              <a:ext uri="{FF2B5EF4-FFF2-40B4-BE49-F238E27FC236}">
                <a16:creationId xmlns:a16="http://schemas.microsoft.com/office/drawing/2014/main" id="{EEB7AAC4-91DB-48C3-A864-8CEE26C4CC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8730" y="2768511"/>
            <a:ext cx="2026517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4000" i="1" kern="1200" dirty="0">
                <a:solidFill>
                  <a:srgbClr val="272727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3475D87-2339-44F4-B904-EE6946707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23" y="3504802"/>
            <a:ext cx="2880000" cy="28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EE9523-4347-4BD6-99F8-E0AB23DE4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4"/>
          <a:stretch/>
        </p:blipFill>
        <p:spPr>
          <a:xfrm>
            <a:off x="8370223" y="5138738"/>
            <a:ext cx="2880000" cy="12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3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8BE5E8-A37C-495B-BD42-B8C21185DD81}"/>
              </a:ext>
            </a:extLst>
          </p:cNvPr>
          <p:cNvSpPr/>
          <p:nvPr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4B15DC-4C97-4C0B-B5C5-420F7708ADD6}"/>
              </a:ext>
            </a:extLst>
          </p:cNvPr>
          <p:cNvSpPr/>
          <p:nvPr/>
        </p:nvSpPr>
        <p:spPr>
          <a:xfrm>
            <a:off x="1571789" y="2460609"/>
            <a:ext cx="1291771" cy="1291771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63500">
            <a:solidFill>
              <a:srgbClr val="F9F9F9"/>
            </a:solidFill>
          </a:ln>
          <a:effectLst>
            <a:outerShdw blurRad="177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0A3161-0FA1-4D86-B325-85ECF6FCAD39}"/>
              </a:ext>
            </a:extLst>
          </p:cNvPr>
          <p:cNvCxnSpPr/>
          <p:nvPr/>
        </p:nvCxnSpPr>
        <p:spPr>
          <a:xfrm>
            <a:off x="3976914" y="2545248"/>
            <a:ext cx="0" cy="17675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613D2D-4378-4800-ABC8-AF7ABD378078}"/>
              </a:ext>
            </a:extLst>
          </p:cNvPr>
          <p:cNvSpPr/>
          <p:nvPr/>
        </p:nvSpPr>
        <p:spPr>
          <a:xfrm>
            <a:off x="257173" y="1638200"/>
            <a:ext cx="511378" cy="159041"/>
          </a:xfrm>
          <a:prstGeom prst="rect">
            <a:avLst/>
          </a:prstGeom>
          <a:solidFill>
            <a:srgbClr val="FFD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C6DE3D5-B479-4D06-8E58-E591A9F5EB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4414" y="4058836"/>
            <a:ext cx="2026517" cy="338554"/>
          </a:xfrm>
        </p:spPr>
        <p:txBody>
          <a:bodyPr>
            <a:noAutofit/>
          </a:bodyPr>
          <a:lstStyle>
            <a:lvl1pPr marL="0" indent="0" algn="ctr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20" name="텍스트 개체 틀 17">
            <a:extLst>
              <a:ext uri="{FF2B5EF4-FFF2-40B4-BE49-F238E27FC236}">
                <a16:creationId xmlns:a16="http://schemas.microsoft.com/office/drawing/2014/main" id="{018433D6-7A05-4AEB-AA42-2327AD3482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0479" y="2767065"/>
            <a:ext cx="2510623" cy="1323870"/>
          </a:xfrm>
        </p:spPr>
        <p:txBody>
          <a:bodyPr anchor="ctr">
            <a:noAutofit/>
          </a:bodyPr>
          <a:lstStyle>
            <a:lvl1pPr marL="0" indent="0" algn="l">
              <a:buNone/>
              <a:defRPr lang="ko-KR" altLang="en-US" sz="2000" kern="1200" dirty="0" smtClean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1" name="텍스트 개체 틀 17">
            <a:extLst>
              <a:ext uri="{FF2B5EF4-FFF2-40B4-BE49-F238E27FC236}">
                <a16:creationId xmlns:a16="http://schemas.microsoft.com/office/drawing/2014/main" id="{EEB7AAC4-91DB-48C3-A864-8CEE26C4CC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8730" y="2768511"/>
            <a:ext cx="2026517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4000" i="1" kern="1200" dirty="0">
                <a:solidFill>
                  <a:srgbClr val="272727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D62239-A9DC-457C-B016-3CD90311A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38" y="3494001"/>
            <a:ext cx="2880000" cy="28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495DD3-9A6E-45A9-85E3-69A77D031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9"/>
          <a:stretch/>
        </p:blipFill>
        <p:spPr>
          <a:xfrm>
            <a:off x="8354738" y="5137287"/>
            <a:ext cx="2880000" cy="123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9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AD10BAA-66D8-495C-B3F3-67E059CA16C9}"/>
              </a:ext>
            </a:extLst>
          </p:cNvPr>
          <p:cNvSpPr/>
          <p:nvPr/>
        </p:nvSpPr>
        <p:spPr>
          <a:xfrm>
            <a:off x="159040" y="159041"/>
            <a:ext cx="11873917" cy="653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D77126-ECA1-4503-A114-F8CF8FBA97CE}"/>
              </a:ext>
            </a:extLst>
          </p:cNvPr>
          <p:cNvSpPr/>
          <p:nvPr/>
        </p:nvSpPr>
        <p:spPr>
          <a:xfrm rot="5400000">
            <a:off x="55316" y="242193"/>
            <a:ext cx="511378" cy="159041"/>
          </a:xfrm>
          <a:prstGeom prst="rect">
            <a:avLst/>
          </a:prstGeom>
          <a:solidFill>
            <a:srgbClr val="FFD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BF1900-E832-4851-9C73-570D9EB3843C}"/>
              </a:ext>
            </a:extLst>
          </p:cNvPr>
          <p:cNvSpPr/>
          <p:nvPr/>
        </p:nvSpPr>
        <p:spPr>
          <a:xfrm>
            <a:off x="772304" y="1033641"/>
            <a:ext cx="353758" cy="353758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3175F0-A1F6-4D50-96FD-4CFEE28CD4EB}"/>
              </a:ext>
            </a:extLst>
          </p:cNvPr>
          <p:cNvSpPr/>
          <p:nvPr/>
        </p:nvSpPr>
        <p:spPr>
          <a:xfrm>
            <a:off x="9663113" y="6620536"/>
            <a:ext cx="2216737" cy="159041"/>
          </a:xfrm>
          <a:prstGeom prst="rect">
            <a:avLst/>
          </a:prstGeom>
          <a:solidFill>
            <a:srgbClr val="FFD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53">
            <a:extLst>
              <a:ext uri="{FF2B5EF4-FFF2-40B4-BE49-F238E27FC236}">
                <a16:creationId xmlns:a16="http://schemas.microsoft.com/office/drawing/2014/main" id="{08E9FF8E-0E07-43C9-BA15-19C455405260}"/>
              </a:ext>
            </a:extLst>
          </p:cNvPr>
          <p:cNvSpPr txBox="1">
            <a:spLocks/>
          </p:cNvSpPr>
          <p:nvPr/>
        </p:nvSpPr>
        <p:spPr>
          <a:xfrm>
            <a:off x="9136650" y="6255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BCBAE8-461B-4D51-B336-4976CAD6CA5E}" type="slidenum">
              <a:rPr lang="ko-KR" altLang="en-US" sz="140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pPr/>
              <a:t>‹#›</a:t>
            </a:fld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텍스트 개체 틀 17">
            <a:extLst>
              <a:ext uri="{FF2B5EF4-FFF2-40B4-BE49-F238E27FC236}">
                <a16:creationId xmlns:a16="http://schemas.microsoft.com/office/drawing/2014/main" id="{1778A1AD-1DD8-4A8B-9BE0-7770FA74D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480" y="408126"/>
            <a:ext cx="10929738" cy="338554"/>
          </a:xfrm>
        </p:spPr>
        <p:txBody>
          <a:bodyPr>
            <a:noAutofit/>
          </a:bodyPr>
          <a:lstStyle>
            <a:lvl1pPr marL="0" indent="0" algn="l">
              <a:buNone/>
              <a:defRPr lang="ko-KR" altLang="en-US" sz="2400" kern="1200" spc="10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21" name="텍스트 개체 틀 17">
            <a:extLst>
              <a:ext uri="{FF2B5EF4-FFF2-40B4-BE49-F238E27FC236}">
                <a16:creationId xmlns:a16="http://schemas.microsoft.com/office/drawing/2014/main" id="{D760154B-F1F8-4CC5-85FE-219F9C73F5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076" y="1041243"/>
            <a:ext cx="10335142" cy="338554"/>
          </a:xfrm>
        </p:spPr>
        <p:txBody>
          <a:bodyPr>
            <a:noAutofit/>
          </a:bodyPr>
          <a:lstStyle>
            <a:lvl1pPr marL="0" indent="0" algn="l">
              <a:buNone/>
              <a:defRPr lang="ko-KR" altLang="en-US" sz="1800" kern="1200" dirty="0">
                <a:solidFill>
                  <a:srgbClr val="474747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소소제목</a:t>
            </a:r>
          </a:p>
        </p:txBody>
      </p:sp>
      <p:sp>
        <p:nvSpPr>
          <p:cNvPr id="22" name="텍스트 개체 틀 17">
            <a:extLst>
              <a:ext uri="{FF2B5EF4-FFF2-40B4-BE49-F238E27FC236}">
                <a16:creationId xmlns:a16="http://schemas.microsoft.com/office/drawing/2014/main" id="{9F0A03E9-12CB-4565-8C09-B25C0B11E1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68" y="1041520"/>
            <a:ext cx="353758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800" kern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15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AD10BAA-66D8-495C-B3F3-67E059CA16C9}"/>
              </a:ext>
            </a:extLst>
          </p:cNvPr>
          <p:cNvSpPr/>
          <p:nvPr/>
        </p:nvSpPr>
        <p:spPr>
          <a:xfrm>
            <a:off x="159040" y="159041"/>
            <a:ext cx="11873917" cy="653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D77126-ECA1-4503-A114-F8CF8FBA97CE}"/>
              </a:ext>
            </a:extLst>
          </p:cNvPr>
          <p:cNvSpPr/>
          <p:nvPr/>
        </p:nvSpPr>
        <p:spPr>
          <a:xfrm rot="5400000">
            <a:off x="55316" y="242193"/>
            <a:ext cx="511378" cy="159041"/>
          </a:xfrm>
          <a:prstGeom prst="rect">
            <a:avLst/>
          </a:prstGeom>
          <a:solidFill>
            <a:srgbClr val="FFD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BF1900-E832-4851-9C73-570D9EB3843C}"/>
              </a:ext>
            </a:extLst>
          </p:cNvPr>
          <p:cNvSpPr/>
          <p:nvPr/>
        </p:nvSpPr>
        <p:spPr>
          <a:xfrm>
            <a:off x="772304" y="1033641"/>
            <a:ext cx="353758" cy="353758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3175F0-A1F6-4D50-96FD-4CFEE28CD4EB}"/>
              </a:ext>
            </a:extLst>
          </p:cNvPr>
          <p:cNvSpPr/>
          <p:nvPr/>
        </p:nvSpPr>
        <p:spPr>
          <a:xfrm>
            <a:off x="9663113" y="6620536"/>
            <a:ext cx="2216737" cy="159041"/>
          </a:xfrm>
          <a:prstGeom prst="rect">
            <a:avLst/>
          </a:prstGeom>
          <a:solidFill>
            <a:srgbClr val="FFD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53">
            <a:extLst>
              <a:ext uri="{FF2B5EF4-FFF2-40B4-BE49-F238E27FC236}">
                <a16:creationId xmlns:a16="http://schemas.microsoft.com/office/drawing/2014/main" id="{08E9FF8E-0E07-43C9-BA15-19C455405260}"/>
              </a:ext>
            </a:extLst>
          </p:cNvPr>
          <p:cNvSpPr txBox="1">
            <a:spLocks/>
          </p:cNvSpPr>
          <p:nvPr/>
        </p:nvSpPr>
        <p:spPr>
          <a:xfrm>
            <a:off x="9136650" y="6255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BCBAE8-461B-4D51-B336-4976CAD6CA5E}" type="slidenum">
              <a:rPr lang="ko-KR" altLang="en-US" sz="140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pPr/>
              <a:t>‹#›</a:t>
            </a:fld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텍스트 개체 틀 17">
            <a:extLst>
              <a:ext uri="{FF2B5EF4-FFF2-40B4-BE49-F238E27FC236}">
                <a16:creationId xmlns:a16="http://schemas.microsoft.com/office/drawing/2014/main" id="{1778A1AD-1DD8-4A8B-9BE0-7770FA74D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5480" y="408126"/>
            <a:ext cx="10929738" cy="338554"/>
          </a:xfrm>
        </p:spPr>
        <p:txBody>
          <a:bodyPr>
            <a:noAutofit/>
          </a:bodyPr>
          <a:lstStyle>
            <a:lvl1pPr marL="0" indent="0" algn="l">
              <a:buNone/>
              <a:defRPr lang="ko-KR" altLang="en-US" sz="2400" kern="1200" spc="10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21" name="텍스트 개체 틀 17">
            <a:extLst>
              <a:ext uri="{FF2B5EF4-FFF2-40B4-BE49-F238E27FC236}">
                <a16:creationId xmlns:a16="http://schemas.microsoft.com/office/drawing/2014/main" id="{D760154B-F1F8-4CC5-85FE-219F9C73F5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076" y="1041243"/>
            <a:ext cx="4647775" cy="338554"/>
          </a:xfrm>
        </p:spPr>
        <p:txBody>
          <a:bodyPr>
            <a:noAutofit/>
          </a:bodyPr>
          <a:lstStyle>
            <a:lvl1pPr marL="0" indent="0" algn="l">
              <a:buNone/>
              <a:defRPr lang="ko-KR" altLang="en-US" sz="1800" kern="1200" dirty="0">
                <a:solidFill>
                  <a:srgbClr val="474747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소소제목</a:t>
            </a:r>
          </a:p>
        </p:txBody>
      </p:sp>
      <p:sp>
        <p:nvSpPr>
          <p:cNvPr id="22" name="텍스트 개체 틀 17">
            <a:extLst>
              <a:ext uri="{FF2B5EF4-FFF2-40B4-BE49-F238E27FC236}">
                <a16:creationId xmlns:a16="http://schemas.microsoft.com/office/drawing/2014/main" id="{9F0A03E9-12CB-4565-8C09-B25C0B11E1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68" y="1041520"/>
            <a:ext cx="353758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800" kern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F8C761-E859-4499-9BCE-24AD04404B6A}"/>
              </a:ext>
            </a:extLst>
          </p:cNvPr>
          <p:cNvSpPr/>
          <p:nvPr/>
        </p:nvSpPr>
        <p:spPr>
          <a:xfrm>
            <a:off x="6101436" y="1033641"/>
            <a:ext cx="353758" cy="353758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7">
            <a:extLst>
              <a:ext uri="{FF2B5EF4-FFF2-40B4-BE49-F238E27FC236}">
                <a16:creationId xmlns:a16="http://schemas.microsoft.com/office/drawing/2014/main" id="{98A4C053-721A-48DA-99DE-9217637DF3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9208" y="1041243"/>
            <a:ext cx="4647775" cy="338554"/>
          </a:xfrm>
        </p:spPr>
        <p:txBody>
          <a:bodyPr>
            <a:noAutofit/>
          </a:bodyPr>
          <a:lstStyle>
            <a:lvl1pPr marL="0" indent="0" algn="l">
              <a:buNone/>
              <a:defRPr lang="ko-KR" altLang="en-US" sz="1800" kern="1200" dirty="0">
                <a:solidFill>
                  <a:srgbClr val="474747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소소제목</a:t>
            </a:r>
          </a:p>
        </p:txBody>
      </p:sp>
      <p:sp>
        <p:nvSpPr>
          <p:cNvPr id="12" name="텍스트 개체 틀 17">
            <a:extLst>
              <a:ext uri="{FF2B5EF4-FFF2-40B4-BE49-F238E27FC236}">
                <a16:creationId xmlns:a16="http://schemas.microsoft.com/office/drawing/2014/main" id="{B22E6C91-22D9-442B-A4C8-1BE8940CC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041520"/>
            <a:ext cx="353758" cy="3385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800" kern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defRPr>
            </a:lvl1pPr>
            <a:lvl2pPr marL="4572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2pPr>
            <a:lvl3pPr marL="9144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3pPr>
            <a:lvl4pPr marL="1371600" indent="0">
              <a:buNone/>
              <a:defRPr lang="ko-KR" altLang="en-US" sz="1600" kern="12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4pPr>
            <a:lvl5pPr marL="1828800" indent="0">
              <a:buNone/>
              <a:defRPr lang="ko-KR" altLang="en-US" sz="1600" kern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98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D7517BB-EE84-4463-BB05-5EA9E744EBB2}"/>
              </a:ext>
            </a:extLst>
          </p:cNvPr>
          <p:cNvGrpSpPr/>
          <p:nvPr/>
        </p:nvGrpSpPr>
        <p:grpSpPr>
          <a:xfrm>
            <a:off x="7791451" y="0"/>
            <a:ext cx="3891820" cy="6858000"/>
            <a:chOff x="5967127" y="-723430"/>
            <a:chExt cx="389182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36BF44-5B7B-43A0-B911-F4C50C1CD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74" t="11088" b="4694"/>
            <a:stretch/>
          </p:blipFill>
          <p:spPr>
            <a:xfrm>
              <a:off x="6210299" y="-723430"/>
              <a:ext cx="3648647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6C0649-1A19-4ECB-8678-EC00A00EE201}"/>
                </a:ext>
              </a:extLst>
            </p:cNvPr>
            <p:cNvSpPr/>
            <p:nvPr/>
          </p:nvSpPr>
          <p:spPr>
            <a:xfrm>
              <a:off x="5967127" y="-723430"/>
              <a:ext cx="3891820" cy="6858000"/>
            </a:xfrm>
            <a:prstGeom prst="rect">
              <a:avLst/>
            </a:prstGeom>
            <a:solidFill>
              <a:srgbClr val="47474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0DF759-FBC8-410A-9B3C-0F8EFFACBB27}"/>
              </a:ext>
            </a:extLst>
          </p:cNvPr>
          <p:cNvSpPr/>
          <p:nvPr/>
        </p:nvSpPr>
        <p:spPr>
          <a:xfrm>
            <a:off x="11586615" y="2982149"/>
            <a:ext cx="202835" cy="986272"/>
          </a:xfrm>
          <a:prstGeom prst="rect">
            <a:avLst/>
          </a:prstGeom>
          <a:solidFill>
            <a:srgbClr val="FFD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AD7EEF-E930-410B-934D-A70EFCD6FEA3}"/>
              </a:ext>
            </a:extLst>
          </p:cNvPr>
          <p:cNvSpPr txBox="1"/>
          <p:nvPr/>
        </p:nvSpPr>
        <p:spPr>
          <a:xfrm>
            <a:off x="1456603" y="2394320"/>
            <a:ext cx="1386918" cy="752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dirty="0">
                <a:solidFill>
                  <a:srgbClr val="FFDA67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 &amp; A</a:t>
            </a:r>
            <a:endParaRPr lang="ko-KR" altLang="en-US" sz="3600" dirty="0">
              <a:solidFill>
                <a:srgbClr val="FFDA67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8779D-88F5-4B5B-8CD3-735730E5AEF8}"/>
              </a:ext>
            </a:extLst>
          </p:cNvPr>
          <p:cNvSpPr txBox="1"/>
          <p:nvPr/>
        </p:nvSpPr>
        <p:spPr>
          <a:xfrm>
            <a:off x="1456603" y="3284365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감사합니다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256B2FD-B41F-4509-96BF-3FE4960B4811}"/>
              </a:ext>
            </a:extLst>
          </p:cNvPr>
          <p:cNvCxnSpPr/>
          <p:nvPr/>
        </p:nvCxnSpPr>
        <p:spPr>
          <a:xfrm>
            <a:off x="1257300" y="2253356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097EB6-6477-4082-BC39-A36151B5DF0E}"/>
              </a:ext>
            </a:extLst>
          </p:cNvPr>
          <p:cNvCxnSpPr/>
          <p:nvPr/>
        </p:nvCxnSpPr>
        <p:spPr>
          <a:xfrm rot="5400000">
            <a:off x="1485900" y="2027931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3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E24EEE-2210-4A6F-8D99-8CAD044D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A936F3-1E65-4915-81B1-59BF27671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B5837F-02D0-4948-94FF-827F207DD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A58C8-4054-4DDD-AFFF-31BD3C666136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1EBC6-2FBE-47B7-9A7C-B579D5F6B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5DD57-986F-4590-B07A-C819AA05E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F9053-2DD2-465A-BD4E-E878D98EC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2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unity.com/kr/downloa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geunit.blogspot.com/2019/07/unity-1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6555C-55D3-483D-8633-C4D9B90B8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스마트팩토리</a:t>
            </a:r>
            <a:r>
              <a:rPr lang="ko-KR" altLang="en-US" dirty="0"/>
              <a:t> </a:t>
            </a:r>
            <a:r>
              <a:rPr lang="ko-KR" altLang="en-US" dirty="0" err="1"/>
              <a:t>디지털트윈</a:t>
            </a:r>
            <a:r>
              <a:rPr lang="ko-KR" altLang="en-US" dirty="0"/>
              <a:t>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0868A4-06B4-42CA-9283-7FD590F9B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23.02.07 </a:t>
            </a:r>
            <a:r>
              <a:rPr lang="ko-KR" altLang="en-US" dirty="0"/>
              <a:t>㈜</a:t>
            </a:r>
            <a:r>
              <a:rPr lang="ko-KR" altLang="en-US" dirty="0" err="1"/>
              <a:t>아인스에스엔씨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04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유니티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유니티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162710-9DBA-7773-FFC5-FB3BB456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674360"/>
            <a:ext cx="4605232" cy="38384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2C139E-FF38-642D-93CD-E2468A690EB0}"/>
              </a:ext>
            </a:extLst>
          </p:cNvPr>
          <p:cNvSpPr/>
          <p:nvPr/>
        </p:nvSpPr>
        <p:spPr>
          <a:xfrm>
            <a:off x="714114" y="5277995"/>
            <a:ext cx="683863" cy="234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EFFB3C-8C24-E951-5C56-A3A946C3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66" y="1674360"/>
            <a:ext cx="5929955" cy="3838417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344DF9-B334-AE2A-B635-6EBD0988D52D}"/>
              </a:ext>
            </a:extLst>
          </p:cNvPr>
          <p:cNvSpPr txBox="1">
            <a:spLocks/>
          </p:cNvSpPr>
          <p:nvPr/>
        </p:nvSpPr>
        <p:spPr>
          <a:xfrm>
            <a:off x="545480" y="5642049"/>
            <a:ext cx="10929738" cy="717825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hlinkClick r:id="rId4"/>
              </a:rPr>
              <a:t>https://unity.com/kr/download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유니티 다운로드 검색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44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유니티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유니티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D99E2D-A810-15F1-FFC6-AEA7A98F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14" y="1674360"/>
            <a:ext cx="4565574" cy="345155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2C139E-FF38-642D-93CD-E2468A690EB0}"/>
              </a:ext>
            </a:extLst>
          </p:cNvPr>
          <p:cNvSpPr/>
          <p:nvPr/>
        </p:nvSpPr>
        <p:spPr>
          <a:xfrm>
            <a:off x="1690060" y="3536457"/>
            <a:ext cx="1061932" cy="903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D3BB1F-1B98-3A89-FD49-C61933D79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34" y="1674360"/>
            <a:ext cx="4570335" cy="34515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9D2E4F5-B424-5BD1-E0C3-6FC5EC0B6048}"/>
              </a:ext>
            </a:extLst>
          </p:cNvPr>
          <p:cNvSpPr/>
          <p:nvPr/>
        </p:nvSpPr>
        <p:spPr>
          <a:xfrm>
            <a:off x="10107229" y="2220543"/>
            <a:ext cx="628179" cy="241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080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77E34E-BD71-2AD5-50F6-15ACD172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2359656"/>
            <a:ext cx="4933615" cy="2854518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유니티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유니티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2C139E-FF38-642D-93CD-E2468A690EB0}"/>
              </a:ext>
            </a:extLst>
          </p:cNvPr>
          <p:cNvSpPr/>
          <p:nvPr/>
        </p:nvSpPr>
        <p:spPr>
          <a:xfrm>
            <a:off x="3001502" y="3290223"/>
            <a:ext cx="884698" cy="27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31B333-219A-17B9-510E-D57C3FE1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47" y="2359656"/>
            <a:ext cx="5117485" cy="285451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591C23-91F6-A311-4FEC-A9842EF7EEA2}"/>
              </a:ext>
            </a:extLst>
          </p:cNvPr>
          <p:cNvSpPr/>
          <p:nvPr/>
        </p:nvSpPr>
        <p:spPr>
          <a:xfrm>
            <a:off x="6307646" y="4248739"/>
            <a:ext cx="1861795" cy="551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891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0EC175-ABA8-F57F-43DB-EA6BDD92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81506"/>
            <a:ext cx="7811648" cy="4583758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유니티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유니티 시작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2C139E-FF38-642D-93CD-E2468A690EB0}"/>
              </a:ext>
            </a:extLst>
          </p:cNvPr>
          <p:cNvSpPr/>
          <p:nvPr/>
        </p:nvSpPr>
        <p:spPr>
          <a:xfrm>
            <a:off x="2436017" y="3429000"/>
            <a:ext cx="3315077" cy="601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591C23-91F6-A311-4FEC-A9842EF7EEA2}"/>
              </a:ext>
            </a:extLst>
          </p:cNvPr>
          <p:cNvSpPr/>
          <p:nvPr/>
        </p:nvSpPr>
        <p:spPr>
          <a:xfrm>
            <a:off x="7450646" y="5716591"/>
            <a:ext cx="1043649" cy="448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802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유니티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인터페이스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B4F088F-CA5A-EA53-8E6A-7CF32A1B5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868" y="11342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26634256">
            <a:extLst>
              <a:ext uri="{FF2B5EF4-FFF2-40B4-BE49-F238E27FC236}">
                <a16:creationId xmlns:a16="http://schemas.microsoft.com/office/drawing/2014/main" id="{A6D4A02F-CA95-1DF6-F49E-CE6145880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91408"/>
            <a:ext cx="5240338" cy="43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94279B-065C-DAA6-486B-C7810D5DB3D4}"/>
              </a:ext>
            </a:extLst>
          </p:cNvPr>
          <p:cNvSpPr txBox="1">
            <a:spLocks/>
          </p:cNvSpPr>
          <p:nvPr/>
        </p:nvSpPr>
        <p:spPr>
          <a:xfrm>
            <a:off x="6096000" y="1580555"/>
            <a:ext cx="5553075" cy="4595810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에디터 구성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File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빌드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실행파일 생성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Edit :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세팅 관련 인터페이스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Assets :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유니티 내부의 파일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GameObject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: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유니티 상에서의 오브젝트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Component :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게임오브젝트에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부착되는 속성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구성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 :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게임오브젝트를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그래픽으로 표현하는 편집 공간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Game :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카메라가 비추는 공간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Inspector :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게임오브젝트의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세부 정보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Hierarchy :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게임오브젝트의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계층 관계 및 배치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 :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리소스 파일을 관리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318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유니티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err="1"/>
              <a:t>임포트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B4F088F-CA5A-EA53-8E6A-7CF32A1B5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868" y="11342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94279B-065C-DAA6-486B-C7810D5DB3D4}"/>
              </a:ext>
            </a:extLst>
          </p:cNvPr>
          <p:cNvSpPr txBox="1">
            <a:spLocks/>
          </p:cNvSpPr>
          <p:nvPr/>
        </p:nvSpPr>
        <p:spPr>
          <a:xfrm>
            <a:off x="754572" y="5314673"/>
            <a:ext cx="9426320" cy="717825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https://drive.google.com/file/d/1dfnMuIzg3KiyYCycwLWLDoP8wwompNtx/view?usp=sharing</a:t>
            </a:r>
          </a:p>
          <a:p>
            <a:pPr marL="193675" lvl="1" latinLnBrk="1">
              <a:lnSpc>
                <a:spcPct val="180000"/>
              </a:lnSpc>
              <a:spcBef>
                <a:spcPts val="0"/>
              </a:spcBef>
            </a:pP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D4C371-629C-FE6B-46A8-C3718274E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80556"/>
            <a:ext cx="6551362" cy="36968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9C441E-213A-9822-6580-C7513EABDA36}"/>
              </a:ext>
            </a:extLst>
          </p:cNvPr>
          <p:cNvSpPr/>
          <p:nvPr/>
        </p:nvSpPr>
        <p:spPr>
          <a:xfrm>
            <a:off x="2099634" y="3250707"/>
            <a:ext cx="4072565" cy="178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684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A638C21-1C3C-276C-7309-14786ECE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72428"/>
            <a:ext cx="4303303" cy="428891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내보내기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C441E-213A-9822-6580-C7513EABDA36}"/>
              </a:ext>
            </a:extLst>
          </p:cNvPr>
          <p:cNvSpPr/>
          <p:nvPr/>
        </p:nvSpPr>
        <p:spPr>
          <a:xfrm>
            <a:off x="1788916" y="3646716"/>
            <a:ext cx="2063994" cy="17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326A58-22C8-6AC3-6831-117C8D8F5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219" y="1521062"/>
            <a:ext cx="5581132" cy="42513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963622-C585-C65E-F5F5-575F854B5651}"/>
              </a:ext>
            </a:extLst>
          </p:cNvPr>
          <p:cNvSpPr/>
          <p:nvPr/>
        </p:nvSpPr>
        <p:spPr>
          <a:xfrm>
            <a:off x="7392205" y="2317671"/>
            <a:ext cx="2470886" cy="168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28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A2D7DC-0F5C-63DE-9605-189FCB25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02455"/>
            <a:ext cx="6230219" cy="464764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CSV Reader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C441E-213A-9822-6580-C7513EABDA36}"/>
              </a:ext>
            </a:extLst>
          </p:cNvPr>
          <p:cNvSpPr/>
          <p:nvPr/>
        </p:nvSpPr>
        <p:spPr>
          <a:xfrm>
            <a:off x="1549431" y="3467156"/>
            <a:ext cx="3044340" cy="17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963622-C585-C65E-F5F5-575F854B5651}"/>
              </a:ext>
            </a:extLst>
          </p:cNvPr>
          <p:cNvSpPr/>
          <p:nvPr/>
        </p:nvSpPr>
        <p:spPr>
          <a:xfrm>
            <a:off x="1252662" y="2589814"/>
            <a:ext cx="3460852" cy="301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321467C-4A84-6C31-858E-E3A2A1CA6E0F}"/>
              </a:ext>
            </a:extLst>
          </p:cNvPr>
          <p:cNvSpPr txBox="1">
            <a:spLocks/>
          </p:cNvSpPr>
          <p:nvPr/>
        </p:nvSpPr>
        <p:spPr>
          <a:xfrm>
            <a:off x="568056" y="6163163"/>
            <a:ext cx="9426320" cy="330027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https://github.com/tikonen/blog/blob/master/csvreader/CSVReader.cs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38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458281-01BE-93E1-5104-819AFCC4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99" y="1515235"/>
            <a:ext cx="9078592" cy="493463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Bridge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C441E-213A-9822-6580-C7513EABDA36}"/>
              </a:ext>
            </a:extLst>
          </p:cNvPr>
          <p:cNvSpPr/>
          <p:nvPr/>
        </p:nvSpPr>
        <p:spPr>
          <a:xfrm>
            <a:off x="1592973" y="2485747"/>
            <a:ext cx="6691056" cy="768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963622-C585-C65E-F5F5-575F854B5651}"/>
              </a:ext>
            </a:extLst>
          </p:cNvPr>
          <p:cNvSpPr/>
          <p:nvPr/>
        </p:nvSpPr>
        <p:spPr>
          <a:xfrm>
            <a:off x="1592973" y="3389463"/>
            <a:ext cx="8062656" cy="1953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02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D7D64A2-74F4-321E-F25E-20388275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483" y="1529909"/>
            <a:ext cx="5430008" cy="4286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243877-0BE8-CF74-5C7D-F0D5F0A8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68" y="1510997"/>
            <a:ext cx="4839375" cy="178142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C441E-213A-9822-6580-C7513EABDA36}"/>
              </a:ext>
            </a:extLst>
          </p:cNvPr>
          <p:cNvSpPr/>
          <p:nvPr/>
        </p:nvSpPr>
        <p:spPr>
          <a:xfrm>
            <a:off x="984331" y="1836707"/>
            <a:ext cx="3936012" cy="1243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963622-C585-C65E-F5F5-575F854B5651}"/>
              </a:ext>
            </a:extLst>
          </p:cNvPr>
          <p:cNvSpPr/>
          <p:nvPr/>
        </p:nvSpPr>
        <p:spPr>
          <a:xfrm>
            <a:off x="6989433" y="5006443"/>
            <a:ext cx="1773567" cy="186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15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활동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활동 계획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C1596F2-61F5-416D-AE5D-D29ADA7F2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4243"/>
              </p:ext>
            </p:extLst>
          </p:nvPr>
        </p:nvGraphicFramePr>
        <p:xfrm>
          <a:off x="766867" y="1576526"/>
          <a:ext cx="4649863" cy="44028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7064">
                  <a:extLst>
                    <a:ext uri="{9D8B030D-6E8A-4147-A177-3AD203B41FA5}">
                      <a16:colId xmlns:a16="http://schemas.microsoft.com/office/drawing/2014/main" val="266537789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0319746"/>
                    </a:ext>
                  </a:extLst>
                </a:gridCol>
              </a:tblGrid>
              <a:tr h="234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주제</a:t>
                      </a:r>
                      <a:endParaRPr lang="ko-KR" altLang="en-US" sz="1100" dirty="0"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내용</a:t>
                      </a:r>
                      <a:endParaRPr lang="ko-KR" altLang="en-US" sz="1100" dirty="0"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926954"/>
                  </a:ext>
                </a:extLst>
              </a:tr>
              <a:tr h="3187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유니티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유니티 소개 및 설치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069906"/>
                  </a:ext>
                </a:extLst>
              </a:tr>
              <a:tr h="3187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유니티 인터페이스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55091"/>
                  </a:ext>
                </a:extLst>
              </a:tr>
              <a:tr h="3187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데이터</a:t>
                      </a:r>
                      <a:endParaRPr lang="ko-KR" alt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CSV </a:t>
                      </a:r>
                      <a:r>
                        <a:rPr lang="ko-KR" altLang="en-US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파일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46760"/>
                  </a:ext>
                </a:extLst>
              </a:tr>
              <a:tr h="3187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데이터 저장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036063"/>
                  </a:ext>
                </a:extLst>
              </a:tr>
              <a:tr h="318751">
                <a:tc vMerge="1"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인스턴스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53123"/>
                  </a:ext>
                </a:extLst>
              </a:tr>
              <a:tr h="3187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배치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Grid,Tile</a:t>
                      </a:r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배치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190013"/>
                  </a:ext>
                </a:extLst>
              </a:tr>
              <a:tr h="3187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프리팹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629335"/>
                  </a:ext>
                </a:extLst>
              </a:tr>
              <a:tr h="31875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카메라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카메라 모드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991177"/>
                  </a:ext>
                </a:extLst>
              </a:tr>
              <a:tr h="318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마우스 동작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310229"/>
                  </a:ext>
                </a:extLst>
              </a:tr>
              <a:tr h="318751">
                <a:tc vMerge="1"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이동</a:t>
                      </a:r>
                      <a:r>
                        <a:rPr lang="en-US" altLang="ko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회전</a:t>
                      </a:r>
                      <a:r>
                        <a:rPr lang="en-US" altLang="ko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줌인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509975"/>
                  </a:ext>
                </a:extLst>
              </a:tr>
              <a:tr h="3187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카이겐고딕 KR Medium" panose="020B0602020203020207" pitchFamily="34" charset="-128"/>
                          <a:ea typeface="카이겐고딕 KR Medium" panose="020B0602020203020207" pitchFamily="34" charset="-128"/>
                        </a:rPr>
                        <a:t>레이아웃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31699"/>
                  </a:ext>
                </a:extLst>
              </a:tr>
              <a:tr h="318751">
                <a:tc vMerge="1"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카이겐고딕 KR Medium" panose="020B0602020203020207" pitchFamily="34" charset="-128"/>
                          <a:ea typeface="카이겐고딕 KR Medium" panose="020B0602020203020207" pitchFamily="34" charset="-128"/>
                        </a:rPr>
                        <a:t>버튼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70520"/>
                  </a:ext>
                </a:extLst>
              </a:tr>
              <a:tr h="318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시뮬레이션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카이겐고딕 KR Medium" panose="020B0602020203020207" pitchFamily="34" charset="-128"/>
                        <a:ea typeface="카이겐고딕 KR Medium" panose="020B0602020203020207" pitchFamily="34" charset="-128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카이겐고딕 KR Medium" panose="020B0602020203020207" pitchFamily="34" charset="-128"/>
                          <a:ea typeface="카이겐고딕 KR Medium" panose="020B0602020203020207" pitchFamily="34" charset="-128"/>
                        </a:rPr>
                        <a:t>Time</a:t>
                      </a:r>
                    </a:p>
                  </a:txBody>
                  <a:tcPr marL="108000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31932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E08E2C-7BF6-CA43-291A-82D74EB6CDDD}"/>
              </a:ext>
            </a:extLst>
          </p:cNvPr>
          <p:cNvSpPr txBox="1">
            <a:spLocks/>
          </p:cNvSpPr>
          <p:nvPr/>
        </p:nvSpPr>
        <p:spPr>
          <a:xfrm>
            <a:off x="5601976" y="1552852"/>
            <a:ext cx="5873242" cy="2733505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목표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5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기능</a:t>
            </a:r>
          </a:p>
          <a:p>
            <a:pPr marL="44450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CSV </a:t>
            </a: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파일을 읽고 오브젝트 자동 배치</a:t>
            </a:r>
            <a:endParaRPr lang="en-US" altLang="ko-KR" sz="1400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4450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오브젝트의 상태가 시간에 따라 변화하는 시뮬레이션</a:t>
            </a:r>
            <a:endParaRPr lang="en-US" altLang="ko-KR" sz="1400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5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학습</a:t>
            </a:r>
          </a:p>
          <a:p>
            <a:pPr marL="44450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유니티와 </a:t>
            </a:r>
            <a:r>
              <a:rPr lang="en-US" altLang="ko-KR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C# </a:t>
            </a: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언어의 연결</a:t>
            </a:r>
            <a:endParaRPr lang="en-US" altLang="ko-KR" sz="1400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4450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시뮬레이션 동작까지의 데이터 활용</a:t>
            </a:r>
            <a:endParaRPr lang="en-US" altLang="ko-KR" sz="1400" kern="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463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7A5B76-AD47-9BD2-80B5-1CDF96BFD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483" y="1529909"/>
            <a:ext cx="5430008" cy="428684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2E7DFAD-B1BE-06EE-028D-12557F3B6F29}"/>
              </a:ext>
            </a:extLst>
          </p:cNvPr>
          <p:cNvSpPr txBox="1">
            <a:spLocks/>
          </p:cNvSpPr>
          <p:nvPr/>
        </p:nvSpPr>
        <p:spPr>
          <a:xfrm>
            <a:off x="766868" y="1438591"/>
            <a:ext cx="5553075" cy="1493422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싱글톤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패턴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 시스템에서의 전역변수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인스턴스화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해두면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사용하기 편함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너무 많이 사용하면 의존성이 깊어지고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지저분해짐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963622-C585-C65E-F5F5-575F854B5651}"/>
              </a:ext>
            </a:extLst>
          </p:cNvPr>
          <p:cNvSpPr/>
          <p:nvPr/>
        </p:nvSpPr>
        <p:spPr>
          <a:xfrm>
            <a:off x="6195600" y="2105013"/>
            <a:ext cx="3394713" cy="1323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675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D492FA6-52AB-2517-DFA3-130E7AF4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05709"/>
            <a:ext cx="9697803" cy="4944165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Grid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C441E-213A-9822-6580-C7513EABDA36}"/>
              </a:ext>
            </a:extLst>
          </p:cNvPr>
          <p:cNvSpPr/>
          <p:nvPr/>
        </p:nvSpPr>
        <p:spPr>
          <a:xfrm>
            <a:off x="2997229" y="1752601"/>
            <a:ext cx="4394975" cy="4463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14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516ABEC-D805-F63C-6055-8926BD1F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59153"/>
            <a:ext cx="10526594" cy="323895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Grid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C441E-213A-9822-6580-C7513EABDA36}"/>
              </a:ext>
            </a:extLst>
          </p:cNvPr>
          <p:cNvSpPr/>
          <p:nvPr/>
        </p:nvSpPr>
        <p:spPr>
          <a:xfrm>
            <a:off x="1567542" y="3548743"/>
            <a:ext cx="9725919" cy="1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6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970398-BFE8-1276-3BD0-CD3E6F00C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49069"/>
            <a:ext cx="9198138" cy="218473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Grid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C441E-213A-9822-6580-C7513EABDA36}"/>
              </a:ext>
            </a:extLst>
          </p:cNvPr>
          <p:cNvSpPr/>
          <p:nvPr/>
        </p:nvSpPr>
        <p:spPr>
          <a:xfrm>
            <a:off x="1444688" y="2873827"/>
            <a:ext cx="8428656" cy="217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92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Grid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D416CD-1D27-504C-4B0D-80F2BBAAAF50}"/>
              </a:ext>
            </a:extLst>
          </p:cNvPr>
          <p:cNvSpPr txBox="1">
            <a:spLocks/>
          </p:cNvSpPr>
          <p:nvPr/>
        </p:nvSpPr>
        <p:spPr>
          <a:xfrm>
            <a:off x="766868" y="1562774"/>
            <a:ext cx="6363275" cy="2269019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Instantiate?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게임이 동작하는 도중 게임 오브젝트를 생성해야 할 때 사용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프로젝트에서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에셋을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복사해서 가져오기도 하지만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프리팹으로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보통 사용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Prefab?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게임을 편집하는 도중 생성한 게임 오브젝트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만들어둔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템플릿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프리팹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으로 편하게 생성 및 변경이 용이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23AE79-0599-2CC9-CA3E-AD69E77E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4077988"/>
            <a:ext cx="9504892" cy="21221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B8540B3-310F-4A7C-56B5-7C307D04F659}"/>
              </a:ext>
            </a:extLst>
          </p:cNvPr>
          <p:cNvSpPr/>
          <p:nvPr/>
        </p:nvSpPr>
        <p:spPr>
          <a:xfrm>
            <a:off x="5519314" y="4539029"/>
            <a:ext cx="1018646" cy="127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711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73A392-DD31-7022-9E65-08150603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23015"/>
            <a:ext cx="7943976" cy="379207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Camera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D416CD-1D27-504C-4B0D-80F2BBAAAF50}"/>
              </a:ext>
            </a:extLst>
          </p:cNvPr>
          <p:cNvSpPr txBox="1">
            <a:spLocks/>
          </p:cNvSpPr>
          <p:nvPr/>
        </p:nvSpPr>
        <p:spPr>
          <a:xfrm>
            <a:off x="766868" y="5458028"/>
            <a:ext cx="6363275" cy="1105624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Rotate? Move? Zoom?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GetAxis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eulerAngles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8540B3-310F-4A7C-56B5-7C307D04F659}"/>
              </a:ext>
            </a:extLst>
          </p:cNvPr>
          <p:cNvSpPr/>
          <p:nvPr/>
        </p:nvSpPr>
        <p:spPr>
          <a:xfrm>
            <a:off x="1572154" y="2969309"/>
            <a:ext cx="6245966" cy="322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268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Camera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D416CD-1D27-504C-4B0D-80F2BBAAAF50}"/>
              </a:ext>
            </a:extLst>
          </p:cNvPr>
          <p:cNvSpPr txBox="1">
            <a:spLocks/>
          </p:cNvSpPr>
          <p:nvPr/>
        </p:nvSpPr>
        <p:spPr>
          <a:xfrm>
            <a:off x="6501718" y="1532983"/>
            <a:ext cx="5355002" cy="3432414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Pitch(x) : 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빨간색 원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Yaw(y) : 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초록색 원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Roll(z) : </a:t>
            </a:r>
            <a:r>
              <a:rPr lang="ko-KR" altLang="en-US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파랑색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원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직접 돌려본다면 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Rotation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에서 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x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값의 증가는 고개를 끄덕이는 모습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직접 돌려본다면 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Rotation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에서 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값의 증가는 고개를 흔드는 모습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카메라의 회전동작은 </a:t>
            </a:r>
            <a:r>
              <a:rPr lang="en-US" altLang="ko-KR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x,y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만으로 표현이 가능하며 그 값의 증가 감소는 마우스의 좌표 움직임을 사용한다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D50DF9-3709-C8F8-D6FE-0D12D67A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33260"/>
            <a:ext cx="5734850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02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Camera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D416CD-1D27-504C-4B0D-80F2BBAAAF50}"/>
              </a:ext>
            </a:extLst>
          </p:cNvPr>
          <p:cNvSpPr txBox="1">
            <a:spLocks/>
          </p:cNvSpPr>
          <p:nvPr/>
        </p:nvSpPr>
        <p:spPr>
          <a:xfrm>
            <a:off x="7036551" y="1532982"/>
            <a:ext cx="4667769" cy="2656818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Input Manager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Edit &gt; Project Settings &gt; Input Manager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 입력을 이미 유니티 내에서 </a:t>
            </a:r>
            <a:r>
              <a:rPr lang="ko-KR" altLang="en-US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관리중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기본적인 이동이 익숙한 이유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GetAxis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입력이 들어오면 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-1~1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값을 출력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더 빠르게 움직이고 싶다면 스피드 변수 이용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DBC55B-1A47-337D-779A-EEE4C3EC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9" y="1532983"/>
            <a:ext cx="6269682" cy="439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2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0E0B9D9-2459-5D06-1007-24DCD286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447523"/>
            <a:ext cx="9859751" cy="3962953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D416CD-1D27-504C-4B0D-80F2BBAAAF50}"/>
              </a:ext>
            </a:extLst>
          </p:cNvPr>
          <p:cNvSpPr txBox="1">
            <a:spLocks/>
          </p:cNvSpPr>
          <p:nvPr/>
        </p:nvSpPr>
        <p:spPr>
          <a:xfrm>
            <a:off x="766868" y="5496716"/>
            <a:ext cx="6363275" cy="1105624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배치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Rect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Transform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Layout Group</a:t>
            </a:r>
          </a:p>
        </p:txBody>
      </p:sp>
    </p:spTree>
    <p:extLst>
      <p:ext uri="{BB962C8B-B14F-4D97-AF65-F5344CB8AC3E}">
        <p14:creationId xmlns:p14="http://schemas.microsoft.com/office/powerpoint/2010/main" val="1604350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D416CD-1D27-504C-4B0D-80F2BBAAAF50}"/>
              </a:ext>
            </a:extLst>
          </p:cNvPr>
          <p:cNvSpPr txBox="1">
            <a:spLocks/>
          </p:cNvSpPr>
          <p:nvPr/>
        </p:nvSpPr>
        <p:spPr>
          <a:xfrm>
            <a:off x="766868" y="5496716"/>
            <a:ext cx="10317055" cy="1105624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Rect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Transform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카메라가 보는 크기에 따라 유동적으로 크기와 위치를 관리해야 함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즉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일반적인 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Transform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사용하지 않는다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게임오브젝트를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생성한다면 자동으로 </a:t>
            </a:r>
            <a:r>
              <a:rPr lang="en-US" altLang="ko-KR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Rect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Transform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컴포넌트 부착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98CE5A-D9B2-1966-7279-0DB6486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72153"/>
            <a:ext cx="4856691" cy="38075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94BFC5-F080-6F30-AD90-D2F2544E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3" y="1572153"/>
            <a:ext cx="4515480" cy="38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1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KT </a:t>
            </a:r>
            <a:r>
              <a:rPr lang="ko-KR" altLang="en-US" dirty="0"/>
              <a:t>공정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KT공정">
            <a:hlinkClick r:id="" action="ppaction://media"/>
            <a:extLst>
              <a:ext uri="{FF2B5EF4-FFF2-40B4-BE49-F238E27FC236}">
                <a16:creationId xmlns:a16="http://schemas.microsoft.com/office/drawing/2014/main" id="{924FC917-BBFB-1484-1EAD-64800E5A5F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121" y="1572808"/>
            <a:ext cx="8236455" cy="46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D416CD-1D27-504C-4B0D-80F2BBAAAF50}"/>
              </a:ext>
            </a:extLst>
          </p:cNvPr>
          <p:cNvSpPr txBox="1">
            <a:spLocks/>
          </p:cNvSpPr>
          <p:nvPr/>
        </p:nvSpPr>
        <p:spPr>
          <a:xfrm>
            <a:off x="766868" y="1379797"/>
            <a:ext cx="6363275" cy="1105624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Layout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Group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자식으로 붙어있는 오브젝트들의 위치를 자동으로 관리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Vertical, Horizontal, Grid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지원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1ECCCE-14C1-9988-181D-FBC02CA5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2685946"/>
            <a:ext cx="3403053" cy="26023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DEDD80-456D-9D80-D51A-850B6912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736" y="2685946"/>
            <a:ext cx="3403053" cy="25918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3A269E-1C7C-209A-6ED8-BB8271922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604" y="2685947"/>
            <a:ext cx="3222527" cy="26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72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D416CD-1D27-504C-4B0D-80F2BBAAAF50}"/>
              </a:ext>
            </a:extLst>
          </p:cNvPr>
          <p:cNvSpPr txBox="1">
            <a:spLocks/>
          </p:cNvSpPr>
          <p:nvPr/>
        </p:nvSpPr>
        <p:spPr>
          <a:xfrm>
            <a:off x="4038600" y="1674360"/>
            <a:ext cx="6363275" cy="3044616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Button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Interactable :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활성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비활성화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Transition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버튼 변화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On Click()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사용하고 싶은 스크립트가 부착된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게임오브젝트를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끌어다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놓음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클릭시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전달하고 싶은 파라미터도 설정 가능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최종적으로 호출되는 시점은 버튼 클릭이 해제되는 시점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C39F2A-85C5-AD27-4FD5-B7B39493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48479"/>
            <a:ext cx="3134572" cy="49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86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BBDF27-4C22-EC87-8CD7-CE72C0DC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7" y="1571961"/>
            <a:ext cx="7815713" cy="357915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Simulation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D416CD-1D27-504C-4B0D-80F2BBAAAF50}"/>
              </a:ext>
            </a:extLst>
          </p:cNvPr>
          <p:cNvSpPr txBox="1">
            <a:spLocks/>
          </p:cNvSpPr>
          <p:nvPr/>
        </p:nvSpPr>
        <p:spPr>
          <a:xfrm>
            <a:off x="766867" y="5151120"/>
            <a:ext cx="6363275" cy="1493422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Update()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프레임마다 호출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Time.deltaTime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이전 프레임이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완료되는데까지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걸린 시간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8540B3-310F-4A7C-56B5-7C307D04F659}"/>
              </a:ext>
            </a:extLst>
          </p:cNvPr>
          <p:cNvSpPr/>
          <p:nvPr/>
        </p:nvSpPr>
        <p:spPr>
          <a:xfrm>
            <a:off x="2103840" y="1706880"/>
            <a:ext cx="1081319" cy="35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F8B78-4985-DABE-29EC-1D7477740303}"/>
              </a:ext>
            </a:extLst>
          </p:cNvPr>
          <p:cNvSpPr/>
          <p:nvPr/>
        </p:nvSpPr>
        <p:spPr>
          <a:xfrm>
            <a:off x="6614880" y="3361105"/>
            <a:ext cx="1477560" cy="311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119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4CE1EC-00CF-1AD0-F6A6-EF7A1151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7" y="1533260"/>
            <a:ext cx="6392167" cy="379147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프로젝트 진행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회전</a:t>
            </a:r>
            <a:r>
              <a:rPr lang="en-US" altLang="ko-KR" dirty="0"/>
              <a:t>? </a:t>
            </a:r>
            <a:r>
              <a:rPr lang="ko-KR" altLang="en-US" dirty="0"/>
              <a:t>길이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D416CD-1D27-504C-4B0D-80F2BBAAAF50}"/>
              </a:ext>
            </a:extLst>
          </p:cNvPr>
          <p:cNvSpPr txBox="1">
            <a:spLocks/>
          </p:cNvSpPr>
          <p:nvPr/>
        </p:nvSpPr>
        <p:spPr>
          <a:xfrm>
            <a:off x="7159034" y="1525915"/>
            <a:ext cx="4758646" cy="4208011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회전을 넣으면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오브젝트의 입구나 출구의 방향이 자연스러움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길이가 긴 오브젝트는 오브젝트의 나열로 해결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오브젝트의 크기에 따라 많이 배치해야 하는</a:t>
            </a:r>
            <a:br>
              <a:rPr lang="en-US" altLang="ko-KR" sz="1400" ker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ko-KR" altLang="en-US" sz="1400" ker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상황에서는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모양이 부자연스러움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길이를 넣으면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오브젝트가 어디로 늘어날지에 대한 기준 설정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오브젝트의 길이를 늘이는 것이므로</a:t>
            </a:r>
            <a:b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오브젝트의 모양이 부자연스러움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회전과 길이 데이터가 같이 들어간다면 </a:t>
            </a:r>
            <a:r>
              <a:rPr lang="en-US" altLang="ko-KR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x,y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길이의</a:t>
            </a:r>
            <a:b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기준이 애매해짐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8540B3-310F-4A7C-56B5-7C307D04F659}"/>
              </a:ext>
            </a:extLst>
          </p:cNvPr>
          <p:cNvSpPr/>
          <p:nvPr/>
        </p:nvSpPr>
        <p:spPr>
          <a:xfrm>
            <a:off x="2256240" y="3831316"/>
            <a:ext cx="1508040" cy="832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F8B78-4985-DABE-29EC-1D7477740303}"/>
              </a:ext>
            </a:extLst>
          </p:cNvPr>
          <p:cNvSpPr/>
          <p:nvPr/>
        </p:nvSpPr>
        <p:spPr>
          <a:xfrm>
            <a:off x="3010260" y="3026684"/>
            <a:ext cx="1013100" cy="681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642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3687B5-6335-7D12-B134-261A2D1C9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511872"/>
            <a:ext cx="8971492" cy="359062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프로젝트 진행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오브젝트의 크기를 늘리는 게 맞는가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D416CD-1D27-504C-4B0D-80F2BBAAAF50}"/>
              </a:ext>
            </a:extLst>
          </p:cNvPr>
          <p:cNvSpPr txBox="1">
            <a:spLocks/>
          </p:cNvSpPr>
          <p:nvPr/>
        </p:nvSpPr>
        <p:spPr>
          <a:xfrm>
            <a:off x="642538" y="5102498"/>
            <a:ext cx="10210812" cy="1105624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심시티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타이쿤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게임에서 오브젝트의 길이를 늘려서 해결했나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도로 건설은 바닥 타일의 모양을 바꾸는 식으로 해결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길이를 늘리기보다 더 큰 다른 오브젝트를 생성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718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프로젝트 진행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피봇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FF0A8-BE2C-AFD8-6AC9-2FAF9029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9" y="1504681"/>
            <a:ext cx="4978612" cy="413411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9BA11D-CBC8-F725-DFE4-CE8220D72EB9}"/>
              </a:ext>
            </a:extLst>
          </p:cNvPr>
          <p:cNvSpPr txBox="1">
            <a:spLocks/>
          </p:cNvSpPr>
          <p:nvPr/>
        </p:nvSpPr>
        <p:spPr>
          <a:xfrm>
            <a:off x="766868" y="5680164"/>
            <a:ext cx="4758646" cy="717825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대부분 물체의 중앙이 </a:t>
            </a:r>
            <a:r>
              <a:rPr lang="ko-KR" altLang="en-US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피봇이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됨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피봇을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기준으로 회전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크기 변화를 진행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C36854-2A7D-A4C7-58AE-DEF8B2B7B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10" y="1504682"/>
            <a:ext cx="5224421" cy="41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04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프로젝트 진행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피봇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9BA11D-CBC8-F725-DFE4-CE8220D72EB9}"/>
              </a:ext>
            </a:extLst>
          </p:cNvPr>
          <p:cNvSpPr txBox="1">
            <a:spLocks/>
          </p:cNvSpPr>
          <p:nvPr/>
        </p:nvSpPr>
        <p:spPr>
          <a:xfrm>
            <a:off x="766868" y="4934466"/>
            <a:ext cx="10335142" cy="1105624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오브젝트의 길이를 늘이면 양옆으로 길이가 늘어나므로 </a:t>
            </a:r>
            <a:r>
              <a:rPr lang="ko-KR" altLang="en-US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피봇의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위치를 바꿔야 한다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그러나 오브젝트의 </a:t>
            </a:r>
            <a:r>
              <a:rPr lang="ko-KR" altLang="en-US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피봇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위치를 변경하는 방법은 없음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목적에 맞게 오브젝트의 상위 객체에 </a:t>
            </a:r>
            <a:r>
              <a:rPr lang="ko-KR" altLang="en-US" sz="1400" b="1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피봇을</a:t>
            </a:r>
            <a:r>
              <a:rPr lang="ko-KR" altLang="en-US" sz="1400" b="1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설정 가능</a:t>
            </a:r>
            <a:endParaRPr lang="en-US" altLang="ko-KR" sz="1400" b="1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542A55-91D2-EA60-4D82-3513879B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9" y="1634421"/>
            <a:ext cx="4541070" cy="30764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230DBF-F461-9834-CADC-F7BBFB82D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06" y="1603407"/>
            <a:ext cx="5166325" cy="310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63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319C2D-280C-A4B3-5DD6-DB1E2FE3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1466576"/>
            <a:ext cx="6296904" cy="3924848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프로젝트 진행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피봇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9BA11D-CBC8-F725-DFE4-CE8220D72EB9}"/>
              </a:ext>
            </a:extLst>
          </p:cNvPr>
          <p:cNvSpPr txBox="1">
            <a:spLocks/>
          </p:cNvSpPr>
          <p:nvPr/>
        </p:nvSpPr>
        <p:spPr>
          <a:xfrm>
            <a:off x="766868" y="5620266"/>
            <a:ext cx="10335142" cy="717825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hlinkClick r:id="rId3"/>
              </a:rPr>
              <a:t>https://mariageunit.blogspot.com/2019/07/unity-1.html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그러나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가장 좋은 방법은 디자이너에게 </a:t>
            </a:r>
            <a:r>
              <a:rPr lang="ko-KR" altLang="en-US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피봇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위치 고려해서 달라고 하자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50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KT </a:t>
            </a:r>
            <a:r>
              <a:rPr lang="ko-KR" altLang="en-US" dirty="0"/>
              <a:t>트래픽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KT트래픽">
            <a:hlinkClick r:id="" action="ppaction://media"/>
            <a:extLst>
              <a:ext uri="{FF2B5EF4-FFF2-40B4-BE49-F238E27FC236}">
                <a16:creationId xmlns:a16="http://schemas.microsoft.com/office/drawing/2014/main" id="{0411C9F8-96C9-D1D0-4C89-B6E6C28C0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7917" y="1379797"/>
            <a:ext cx="7256165" cy="489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1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최종 목표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" name="결과">
            <a:hlinkClick r:id="" action="ppaction://media"/>
            <a:extLst>
              <a:ext uri="{FF2B5EF4-FFF2-40B4-BE49-F238E27FC236}">
                <a16:creationId xmlns:a16="http://schemas.microsoft.com/office/drawing/2014/main" id="{B9C0A0F1-B986-76E8-F69B-557768D80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79451" y="1580996"/>
            <a:ext cx="6163788" cy="35495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6D7A74-EE67-7789-B362-61659B16B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68" y="1580996"/>
            <a:ext cx="4773678" cy="35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3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유니티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EB73CF-BEA6-0CB0-5FF4-FBCC5597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7" y="2949246"/>
            <a:ext cx="5178773" cy="2867234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AF3AAE7-1F92-E9A0-81B4-6352B8833136}"/>
              </a:ext>
            </a:extLst>
          </p:cNvPr>
          <p:cNvSpPr txBox="1">
            <a:spLocks/>
          </p:cNvSpPr>
          <p:nvPr/>
        </p:nvSpPr>
        <p:spPr>
          <a:xfrm>
            <a:off x="766868" y="1398938"/>
            <a:ext cx="6987947" cy="1105624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시각화를 통해 바로바로 확인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코딩으로 짜는 복잡한 방식도 있겠지만 기본적으로 마우스 드래그 드랍 형식</a:t>
            </a:r>
            <a:endParaRPr lang="en-US" altLang="ko-KR" sz="1400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기본으로 제공되는 기능들이 많음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복잡한 물리계산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시간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..)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B8688-98CF-C031-9860-8EE91BE4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62" y="2948967"/>
            <a:ext cx="5313824" cy="28675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75EFF5-91FF-EFD8-D271-F83F0CD8444F}"/>
              </a:ext>
            </a:extLst>
          </p:cNvPr>
          <p:cNvSpPr/>
          <p:nvPr/>
        </p:nvSpPr>
        <p:spPr>
          <a:xfrm>
            <a:off x="4299437" y="3088681"/>
            <a:ext cx="1646201" cy="2727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51D98EF-EE3D-198D-A26D-EDC26BDC4E60}"/>
              </a:ext>
            </a:extLst>
          </p:cNvPr>
          <p:cNvSpPr/>
          <p:nvPr/>
        </p:nvSpPr>
        <p:spPr>
          <a:xfrm>
            <a:off x="5858609" y="4213446"/>
            <a:ext cx="474784" cy="3385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441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EB5984F-7957-38AE-FE47-6773BDDF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55" y="2762207"/>
            <a:ext cx="7019163" cy="318246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유니티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AF3AAE7-1F92-E9A0-81B4-6352B8833136}"/>
              </a:ext>
            </a:extLst>
          </p:cNvPr>
          <p:cNvSpPr txBox="1">
            <a:spLocks/>
          </p:cNvSpPr>
          <p:nvPr/>
        </p:nvSpPr>
        <p:spPr>
          <a:xfrm>
            <a:off x="766868" y="1398938"/>
            <a:ext cx="10929738" cy="1105624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멀티플랫폼 지원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결과물의 빌드 방식만 변경하면 웹</a:t>
            </a:r>
            <a:r>
              <a:rPr lang="en-US" altLang="ko-KR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앱</a:t>
            </a:r>
            <a:r>
              <a:rPr lang="en-US" altLang="ko-KR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윈도우 어떤 곳에서도 작동 가능</a:t>
            </a:r>
            <a:endParaRPr lang="en-US" altLang="ko-KR" sz="1400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무료로 사용가능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75EFF5-91FF-EFD8-D271-F83F0CD8444F}"/>
              </a:ext>
            </a:extLst>
          </p:cNvPr>
          <p:cNvSpPr/>
          <p:nvPr/>
        </p:nvSpPr>
        <p:spPr>
          <a:xfrm>
            <a:off x="3560883" y="4599283"/>
            <a:ext cx="1881555" cy="1142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70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EE7FFA-84A4-31EC-9145-0546B779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" y="2817011"/>
            <a:ext cx="5488132" cy="3564543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유니티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AF3AAE7-1F92-E9A0-81B4-6352B8833136}"/>
              </a:ext>
            </a:extLst>
          </p:cNvPr>
          <p:cNvSpPr txBox="1">
            <a:spLocks/>
          </p:cNvSpPr>
          <p:nvPr/>
        </p:nvSpPr>
        <p:spPr>
          <a:xfrm>
            <a:off x="766868" y="1398938"/>
            <a:ext cx="10929738" cy="1105624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에셋</a:t>
            </a: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스토어와 많은 사용자수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필요한 재료가 되는 </a:t>
            </a:r>
            <a:r>
              <a:rPr lang="ko-KR" altLang="en-US" sz="1400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에셋을</a:t>
            </a: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쉽게 적용 및 수정 가능한 </a:t>
            </a:r>
            <a:r>
              <a:rPr lang="ko-KR" altLang="en-US" sz="1400" kern="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에셋</a:t>
            </a:r>
            <a:r>
              <a:rPr lang="ko-KR" altLang="en-US" sz="1400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스토어</a:t>
            </a:r>
            <a:endParaRPr lang="en-US" altLang="ko-KR" sz="1400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가장 중요한 부분은 검색하면 다 나올 정도로 유저층이 넓음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162919-AC61-DFAB-5341-925908B7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61" y="1674360"/>
            <a:ext cx="4751771" cy="45567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75EFF5-91FF-EFD8-D271-F83F0CD8444F}"/>
              </a:ext>
            </a:extLst>
          </p:cNvPr>
          <p:cNvSpPr/>
          <p:nvPr/>
        </p:nvSpPr>
        <p:spPr>
          <a:xfrm>
            <a:off x="4791807" y="4124950"/>
            <a:ext cx="1389186" cy="2324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09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E7793-7E03-4029-828E-C906EB78F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유니티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D94CC-E597-4D28-B991-B8D1C2EC1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VS </a:t>
            </a:r>
            <a:r>
              <a:rPr lang="ko-KR" altLang="en-US" dirty="0" err="1"/>
              <a:t>언리얼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C484E-43BB-45D7-91DA-C3D20D1D3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AF3AAE7-1F92-E9A0-81B4-6352B8833136}"/>
              </a:ext>
            </a:extLst>
          </p:cNvPr>
          <p:cNvSpPr txBox="1">
            <a:spLocks/>
          </p:cNvSpPr>
          <p:nvPr/>
        </p:nvSpPr>
        <p:spPr>
          <a:xfrm>
            <a:off x="766868" y="1398938"/>
            <a:ext cx="10929738" cy="3820213"/>
          </a:xfrm>
          <a:prstGeom prst="rect">
            <a:avLst/>
          </a:prstGeom>
        </p:spPr>
        <p:txBody>
          <a:bodyPr wrap="square" lIns="3600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765D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스크립트 언어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유니티는 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C++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언리얼과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다르게 </a:t>
            </a: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C#</a:t>
            </a: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사용함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언어 자체가 쉬운 편에 속하고 객체마다 직접 반응하는 컴포넌트를 붙이기 쉬움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품질</a:t>
            </a:r>
            <a:endParaRPr lang="en-US" altLang="ko-KR" sz="1400" b="1" kern="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고급작업으로 갈수록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언리얼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작업 속도와 간결함 및 접근성으로는 유니티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5125" lvl="1" indent="-171450" latinLnBrk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</a:t>
            </a:r>
            <a:r>
              <a:rPr lang="en-US" altLang="ko-KR" sz="1400" b="1" kern="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기본적으로 한국어를 지원하며 전문 도큐먼트가 준비된 </a:t>
            </a:r>
            <a:r>
              <a:rPr lang="ko-KR" altLang="en-US" sz="1400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언리얼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ko-KR" altLang="en-US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넓은 유저폭으로 검색이 용이한 유니티</a:t>
            </a:r>
            <a:endParaRPr lang="en-US" altLang="ko-KR" sz="1400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61950" lvl="1" indent="-168275" latinLnBrk="1">
              <a:lnSpc>
                <a:spcPct val="180000"/>
              </a:lnSpc>
              <a:spcBef>
                <a:spcPts val="0"/>
              </a:spcBef>
              <a:buFont typeface="맑은 고딕" panose="020B0503020000020004" pitchFamily="50" charset="-127"/>
              <a:buChar char="-"/>
            </a:pPr>
            <a:r>
              <a:rPr lang="en-US" altLang="ko-KR" sz="14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https://unity.com/kr/download</a:t>
            </a:r>
          </a:p>
        </p:txBody>
      </p:sp>
    </p:spTree>
    <p:extLst>
      <p:ext uri="{BB962C8B-B14F-4D97-AF65-F5344CB8AC3E}">
        <p14:creationId xmlns:p14="http://schemas.microsoft.com/office/powerpoint/2010/main" val="2875163814"/>
      </p:ext>
    </p:extLst>
  </p:cSld>
  <p:clrMapOvr>
    <a:masterClrMapping/>
  </p:clrMapOvr>
</p:sld>
</file>

<file path=ppt/theme/theme1.xml><?xml version="1.0" encoding="utf-8"?>
<a:theme xmlns:a="http://schemas.openxmlformats.org/drawingml/2006/main" name="20.11.09 발표서식 개선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.11.09 워크숍 발표 자료(박소현).pptx" id="{D7787986-879B-418D-8A90-E10590841147}" vid="{55C92BCF-602A-4601-A05D-1521991FDCB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20.11.09 발표서식 개선 </Template>
  <TotalTime>26461</TotalTime>
  <Words>891</Words>
  <Application>Microsoft Office PowerPoint</Application>
  <PresentationFormat>와이드스크린</PresentationFormat>
  <Paragraphs>238</Paragraphs>
  <Slides>37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Noto Sans CJK KR Black</vt:lpstr>
      <vt:lpstr>Noto Sans CJK KR Bold</vt:lpstr>
      <vt:lpstr>Noto Sans CJK KR DemiLight</vt:lpstr>
      <vt:lpstr>Noto Sans CJK KR Light</vt:lpstr>
      <vt:lpstr>Noto Sans CJK KR Regular</vt:lpstr>
      <vt:lpstr>맑은 고딕</vt:lpstr>
      <vt:lpstr>여기어때 잘난체</vt:lpstr>
      <vt:lpstr>카이겐고딕 KR Medium</vt:lpstr>
      <vt:lpstr>Arial</vt:lpstr>
      <vt:lpstr>Wingdings</vt:lpstr>
      <vt:lpstr>20.11.09 발표서식 개선 </vt:lpstr>
      <vt:lpstr>스마트팩토리 디지털트윈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교통 네트워크 생성 및 학습</dc:title>
  <dc:creator>cheong jin</dc:creator>
  <cp:lastModifiedBy>Administrator</cp:lastModifiedBy>
  <cp:revision>791</cp:revision>
  <dcterms:created xsi:type="dcterms:W3CDTF">2021-09-28T00:04:22Z</dcterms:created>
  <dcterms:modified xsi:type="dcterms:W3CDTF">2023-02-13T17:39:26Z</dcterms:modified>
</cp:coreProperties>
</file>